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6380" y="5857892"/>
            <a:ext cx="3643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Преподаватель: </a:t>
            </a:r>
          </a:p>
          <a:p>
            <a:pPr algn="r"/>
            <a:r>
              <a:rPr lang="ru-RU" dirty="0" smtClean="0"/>
              <a:t>Земскова Наталия Александровна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1"/>
            <a:ext cx="81439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СПО ВО 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ВЛАДИМИРСКИЙ ТЕХНОЛОГИЧЕСКИЙ КОЛЛЕДЖ»</a:t>
            </a:r>
            <a:endParaRPr lang="ru-RU" sz="1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571604" y="581363"/>
            <a:ext cx="60721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 СПО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100116  Парикмахерское искусство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базовой подготовки –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28596" y="1578317"/>
            <a:ext cx="871540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ПРОФЕССИОНАЛЬНЫЙ  МОДУЛЬ: ПМ 01. Организация и выполнение технологических процессов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парикмахерских услуг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СООТВЕТСТВИЕ ПРОГРАММЕ:  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Раздел ПМ 1. Выполнение стрижек и укладок, завивок и окрашивания волос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МДК. 01.01. Организация и технологии парикмахерских услуг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Тема 1.1. Подготовительные и заключительные работы по обслуживанию клиентов</a:t>
            </a:r>
          </a:p>
          <a:p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ТРЕБОВАНИЯ ФГОС: 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обучающийся в ходе освоения профессионального модуля (по данной теме) должен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знать: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результат воздействия инструментов и материалов на кожу  и волосы головы;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виды парикмахерских работ;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устройство и назначение оборудования для парикмахерских работ, правила его эксплуатации.</a:t>
            </a:r>
          </a:p>
          <a:p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357298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«Характеристика инструментов, приспособлений для парикмахерских работ и результат воздействия инструментов и материалов на кожу и волосы головы» 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часов)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32971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«Характеристика инструментов, приспособлений </a:t>
            </a:r>
            <a:b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парикмахерских работ и результат воздействия инструментов и материалов на кожу и волосы головы»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86808" cy="464347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Цель: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характеризовать инструменты, приспособления и составить  классификацию с учетом их назначения и видов парикмахерских работ (услуг).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just">
              <a:buNone/>
            </a:pPr>
            <a:endParaRPr lang="ru-RU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Методы: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 словесный, наблюдение, обсуждение, частично-поисковый,  работа в малых группах, чтение и  работа с печатным текстом.</a:t>
            </a:r>
          </a:p>
          <a:p>
            <a:pPr algn="just">
              <a:buNone/>
            </a:pPr>
            <a:endParaRPr lang="ru-RU" sz="26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Материалы: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образцы инструментов для расчесывания, стрижки и укладки волос, приспособления;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карточки с изображением различных инструментом и приспособлений;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раздаточный материал с описанием видов (парикмахерских работ (услуг)).</a:t>
            </a:r>
          </a:p>
          <a:p>
            <a:pPr lvl="0" algn="just">
              <a:buFont typeface="Wingdings" pitchFamily="2" charset="2"/>
              <a:buChar char="Ø"/>
            </a:pPr>
            <a:endParaRPr lang="ru-RU" sz="26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Содержание: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Актуализация знаний о видах парикмахерских работ (услуг).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Формирование подгрупп (команд) и работа в команде с образцами инструментов.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«Мини-презентация» и оформление результатов в виде схемы.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Закрепление результатов в форме игры.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Самостоятельная работа.</a:t>
            </a:r>
          </a:p>
          <a:p>
            <a:pPr marL="514350" indent="-514350" algn="just">
              <a:buClr>
                <a:schemeClr val="tx2">
                  <a:lumMod val="50000"/>
                </a:schemeClr>
              </a:buClr>
              <a:buFont typeface="+mj-lt"/>
              <a:buAutoNum type="arabicPeriod"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Домашнее задание.</a:t>
            </a:r>
            <a:endParaRPr lang="ru-RU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ru-RU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ru-RU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ru-RU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ru-RU" sz="2300" dirty="0" smtClean="0"/>
          </a:p>
          <a:p>
            <a:pPr algn="just">
              <a:buNone/>
            </a:pPr>
            <a:endParaRPr lang="ru-RU" sz="21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endParaRPr lang="ru-RU" sz="21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142984"/>
            <a:ext cx="1928794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ЗАНЯТИЕ 1.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(2 часа)</a:t>
            </a:r>
            <a:endParaRPr lang="ru-R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4071966" cy="5865835"/>
          </a:xfrm>
        </p:spPr>
        <p:txBody>
          <a:bodyPr>
            <a:normAutofit fontScale="92500" lnSpcReduction="20000"/>
          </a:bodyPr>
          <a:lstStyle/>
          <a:p>
            <a:pPr marL="514350" indent="-514350" algn="ctr">
              <a:buClr>
                <a:schemeClr val="tx2">
                  <a:lumMod val="50000"/>
                </a:schemeClr>
              </a:buCl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Актуализация знаний о видах парикмахерских работ</a:t>
            </a:r>
          </a:p>
          <a:p>
            <a:pPr algn="ctr">
              <a:buNone/>
            </a:pPr>
            <a:endParaRPr lang="ru-RU" sz="1800" b="1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1. Беседа о видах услуг, оказываемых организациями коммунально-бытового назначения согласно Общероссийского классификатора услуг населению ОК 002-93 (ГОССТАНДАРТ РОССИИ, Москва 2011г.)</a:t>
            </a:r>
          </a:p>
          <a:p>
            <a:pPr lvl="0" algn="just">
              <a:buFont typeface="Wingdings" pitchFamily="2" charset="2"/>
              <a:buChar char="Ø"/>
            </a:pP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2.  Ответ на вопросы об особенностях каждого вида работ (услуг) с точки зрения воздействия их  на кожу головы и волосы (ОП.05 Основы анатомии и физиологии кожи и волос).</a:t>
            </a:r>
          </a:p>
          <a:p>
            <a:pPr lvl="0" algn="just">
              <a:buFont typeface="Wingdings" pitchFamily="2" charset="2"/>
              <a:buChar char="Ø"/>
            </a:pP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3. Практическое задание: 2-м обучающимся предлагается разложить предложенные инструменты (по их мнению) на 3 стола в зависимости от их назначения.</a:t>
            </a:r>
          </a:p>
          <a:p>
            <a:pPr lvl="0" algn="just">
              <a:buFont typeface="Wingdings" pitchFamily="2" charset="2"/>
              <a:buChar char="Ø"/>
            </a:pPr>
            <a:endParaRPr lang="ru-RU" sz="1800" dirty="0"/>
          </a:p>
        </p:txBody>
      </p:sp>
      <p:pic>
        <p:nvPicPr>
          <p:cNvPr id="1026" name="Picture 2" descr="D:\Новая папка\DSC0322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357949" y="214290"/>
            <a:ext cx="266701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Новая папка\DSC03230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357686" y="857232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Новая папка\DSC032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214554"/>
            <a:ext cx="19288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Новая папка\DSC032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2857496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Новая папка\DSC032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714884"/>
            <a:ext cx="2857487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214290"/>
            <a:ext cx="3571900" cy="5865835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 2"/>
              <a:buNone/>
              <a:tabLst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Работа с образцами инструментов в подгруппах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Формирование команд (6 подгрупп по 4 человека).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lang="ru-RU" sz="20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Задачи работы команды:</a:t>
            </a:r>
          </a:p>
          <a:p>
            <a:pPr marL="514350" lvl="0" indent="-51435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0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</a:rPr>
              <a:t>рассмотреть изображения различных инструментов;</a:t>
            </a:r>
          </a:p>
          <a:p>
            <a:pPr marL="514350" lvl="0" indent="-51435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0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найти отличительные признаки каждого;</a:t>
            </a:r>
          </a:p>
          <a:p>
            <a:pPr marL="514350" lvl="0" indent="-51435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0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запишите общие характеристики для всех инструментов в карточке;</a:t>
            </a:r>
          </a:p>
          <a:p>
            <a:pPr marL="514350" lvl="0" indent="-51435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000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</a:rPr>
              <a:t>представьте результаты своей работы.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Новая папка\DSC03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32149"/>
            <a:ext cx="1928826" cy="1446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Новая папка\DSC03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14290"/>
            <a:ext cx="2143108" cy="16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Новая папка\DSC032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286232"/>
            <a:ext cx="19288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Новая папка\DSC032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429000"/>
            <a:ext cx="2214546" cy="166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Новая папка\DSC033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1714488"/>
            <a:ext cx="1857388" cy="2476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D:\Новая папка\DSC032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785926"/>
            <a:ext cx="2166921" cy="1625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D:\Новая папка\DSC0328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5036332"/>
            <a:ext cx="2214578" cy="166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428604"/>
            <a:ext cx="3357586" cy="5651521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514350" indent="-514350" algn="ctr">
              <a:buClr>
                <a:schemeClr val="tx2">
                  <a:lumMod val="50000"/>
                </a:schemeClr>
              </a:buClr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«Мини-презентации»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lang="ru-RU" sz="2100" noProof="0" dirty="0" smtClean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2100" dirty="0" err="1" smtClean="0">
                <a:solidFill>
                  <a:schemeClr val="tx2">
                    <a:lumMod val="75000"/>
                  </a:schemeClr>
                </a:solidFill>
              </a:rPr>
              <a:t>ыступление</a:t>
            </a: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 2-х членов от команды  (остальные дополнять выступление).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1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Обсуждение результатов после выступления (преподаватель и обучающиеся задают дополнительные вопросы, на основе чего формируется полный ответ).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1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Оформление результатов выполнения задания в виде схемы на доске.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D:\Новая папка\DSC0331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6048354" y="142852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Новая папка\DSC033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071678"/>
            <a:ext cx="214314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D:\Новая папка\DSC03346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3929058" y="2500307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D:\Новая папка\DSC033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142852"/>
            <a:ext cx="187523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Новая папка\DSC033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4381483"/>
            <a:ext cx="1857388" cy="2476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Новая папка\DSC0334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4786322"/>
            <a:ext cx="2500298" cy="187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357167"/>
            <a:ext cx="4429156" cy="321471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514350" indent="-514350" algn="ctr">
              <a:buClr>
                <a:schemeClr val="tx2">
                  <a:lumMod val="50000"/>
                </a:schemeClr>
              </a:buClr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Закрепление результатов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В игровой форме предлагается охарактеризовать несколько инструментов с опорой на классификацию.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1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2. Выявление победителя игры.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Новая папка\DSC0339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7215174" y="500042"/>
            <a:ext cx="19288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3857628"/>
            <a:ext cx="4357718" cy="278608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514350" indent="-514350" algn="ctr">
              <a:buClr>
                <a:schemeClr val="tx2">
                  <a:lumMod val="50000"/>
                </a:schemeClr>
              </a:buClr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Самостоятельная работа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just"/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	Заполнить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таблицу  «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Соответствия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инструментов и приспособлений видам работ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»,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используя для этого раздаточный материал с описанием видов (парикмахерских работ (услуг)) и составленную классификацию заполните таблицу (графы 1-7).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D:\Новая папка\DSC03404.JPG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</a:blip>
          <a:srcRect/>
          <a:stretch>
            <a:fillRect/>
          </a:stretch>
        </p:blipFill>
        <p:spPr bwMode="auto">
          <a:xfrm>
            <a:off x="4786314" y="2071678"/>
            <a:ext cx="2285984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Новая папка\DSC033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214290"/>
            <a:ext cx="2381267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Новая папка\DSC034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714884"/>
            <a:ext cx="2285984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D:\Новая папка\DSC034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3786190"/>
            <a:ext cx="192882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928802"/>
            <a:ext cx="6858048" cy="3000396"/>
          </a:xfrm>
        </p:spPr>
        <p:txBody>
          <a:bodyPr/>
          <a:lstStyle/>
          <a:p>
            <a:pPr algn="ctr"/>
            <a:r>
              <a:rPr lang="ru-RU" b="1" dirty="0" err="1" smtClean="0">
                <a:latin typeface="+mn-lt"/>
              </a:rPr>
              <a:t>СПАСибо</a:t>
            </a:r>
            <a:r>
              <a:rPr lang="ru-RU" b="1" dirty="0" smtClean="0">
                <a:latin typeface="+mn-lt"/>
              </a:rPr>
              <a:t>! 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 ВСЕМ УДАЧИ!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</TotalTime>
  <Words>386</Words>
  <Application>Microsoft Office PowerPoint</Application>
  <PresentationFormat>Экран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Тема урока: «Характеристика инструментов, приспособлений  для парикмахерских работ и результат воздействия инструментов и материалов на кожу и волосы головы» </vt:lpstr>
      <vt:lpstr>Слайд 3</vt:lpstr>
      <vt:lpstr>Слайд 4</vt:lpstr>
      <vt:lpstr>Слайд 5</vt:lpstr>
      <vt:lpstr>Слайд 6</vt:lpstr>
      <vt:lpstr>СПАСибо!    ВСЕМ 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43</cp:revision>
  <dcterms:created xsi:type="dcterms:W3CDTF">2012-10-09T12:18:57Z</dcterms:created>
  <dcterms:modified xsi:type="dcterms:W3CDTF">2012-10-13T06:56:35Z</dcterms:modified>
</cp:coreProperties>
</file>